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778" r:id="rId5"/>
    <p:sldId id="862" r:id="rId6"/>
    <p:sldId id="877" r:id="rId7"/>
    <p:sldId id="878" r:id="rId8"/>
    <p:sldId id="875" r:id="rId9"/>
    <p:sldId id="826" r:id="rId10"/>
    <p:sldId id="876" r:id="rId11"/>
    <p:sldId id="863" r:id="rId12"/>
    <p:sldId id="827" r:id="rId13"/>
    <p:sldId id="920" r:id="rId14"/>
    <p:sldId id="680" r:id="rId15"/>
    <p:sldId id="828" r:id="rId16"/>
    <p:sldId id="829" r:id="rId17"/>
    <p:sldId id="734" r:id="rId18"/>
    <p:sldId id="865" r:id="rId19"/>
    <p:sldId id="866" r:id="rId20"/>
    <p:sldId id="867" r:id="rId21"/>
    <p:sldId id="864" r:id="rId22"/>
    <p:sldId id="861" r:id="rId23"/>
    <p:sldId id="791" r:id="rId24"/>
    <p:sldId id="796" r:id="rId25"/>
    <p:sldId id="797" r:id="rId26"/>
    <p:sldId id="798" r:id="rId27"/>
    <p:sldId id="799" r:id="rId28"/>
    <p:sldId id="800" r:id="rId29"/>
    <p:sldId id="806" r:id="rId30"/>
    <p:sldId id="807" r:id="rId31"/>
    <p:sldId id="744" r:id="rId32"/>
    <p:sldId id="831" r:id="rId33"/>
    <p:sldId id="747" r:id="rId34"/>
    <p:sldId id="746" r:id="rId35"/>
    <p:sldId id="749" r:id="rId36"/>
    <p:sldId id="836" r:id="rId37"/>
    <p:sldId id="910" r:id="rId38"/>
    <p:sldId id="918" r:id="rId39"/>
    <p:sldId id="909" r:id="rId40"/>
    <p:sldId id="907" r:id="rId41"/>
    <p:sldId id="908" r:id="rId42"/>
    <p:sldId id="919" r:id="rId43"/>
  </p:sldIdLst>
  <p:sldSz cx="9144000" cy="6858000" type="screen4x3"/>
  <p:notesSz cx="7077075" cy="93837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00"/>
    <a:srgbClr val="002E00"/>
    <a:srgbClr val="006600"/>
    <a:srgbClr val="006666"/>
    <a:srgbClr val="339966"/>
    <a:srgbClr val="80B24C"/>
    <a:srgbClr val="96BC5A"/>
    <a:srgbClr val="95C94E"/>
    <a:srgbClr val="90B957"/>
    <a:srgbClr val="94C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94552" autoAdjust="0"/>
  </p:normalViewPr>
  <p:slideViewPr>
    <p:cSldViewPr snapToObjects="1">
      <p:cViewPr varScale="1">
        <p:scale>
          <a:sx n="106" d="100"/>
          <a:sy n="106" d="100"/>
        </p:scale>
        <p:origin x="11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7904"/>
          </a:xfrm>
          <a:prstGeom prst="rect">
            <a:avLst/>
          </a:prstGeom>
        </p:spPr>
        <p:txBody>
          <a:bodyPr vert="horz" lIns="93087" tIns="46543" rIns="93087" bIns="46543" rtlCol="0"/>
          <a:lstStyle>
            <a:lvl1pPr algn="l">
              <a:defRPr sz="1200" dirty="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7904"/>
          </a:xfrm>
          <a:prstGeom prst="rect">
            <a:avLst/>
          </a:prstGeom>
        </p:spPr>
        <p:txBody>
          <a:bodyPr vert="horz" wrap="square" lIns="93087" tIns="46543" rIns="93087" bIns="4654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53A939-F632-0240-9F86-3BC82F8F2219}" type="datetimeFigureOut">
              <a:rPr lang="en-US"/>
              <a:pPr/>
              <a:t>4/29/2015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207"/>
            <a:ext cx="3067374" cy="467904"/>
          </a:xfrm>
          <a:prstGeom prst="rect">
            <a:avLst/>
          </a:prstGeom>
        </p:spPr>
        <p:txBody>
          <a:bodyPr vert="horz" lIns="93087" tIns="46543" rIns="93087" bIns="46543" rtlCol="0" anchor="b"/>
          <a:lstStyle>
            <a:lvl1pPr algn="l">
              <a:defRPr sz="1200" dirty="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914207"/>
            <a:ext cx="3067374" cy="467904"/>
          </a:xfrm>
          <a:prstGeom prst="rect">
            <a:avLst/>
          </a:prstGeom>
        </p:spPr>
        <p:txBody>
          <a:bodyPr vert="horz" wrap="square" lIns="93087" tIns="46543" rIns="93087" bIns="4654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4C3B0-2B69-5F49-AD24-583B4F10F4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78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7904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7904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704850"/>
            <a:ext cx="4689475" cy="351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57905"/>
            <a:ext cx="5660378" cy="4220748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207"/>
            <a:ext cx="3067374" cy="467904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914207"/>
            <a:ext cx="3067374" cy="467904"/>
          </a:xfrm>
          <a:prstGeom prst="rect">
            <a:avLst/>
          </a:prstGeom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A3C51E-5854-F94B-BE0A-08C92E6DD9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4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38559" y="702151"/>
            <a:ext cx="4799961" cy="35188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335" tIns="46667" rIns="93335" bIns="46667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3610" y="4455636"/>
            <a:ext cx="5188218" cy="4225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06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975" indent="-2880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2269" indent="-2304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778" indent="-2304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686" indent="-2304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6594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7502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8409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9317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D57CF33-A621-49EB-AF3A-42BBDB37BCA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7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975" indent="-2880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2269" indent="-2304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778" indent="-2304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686" indent="-2304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6594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7502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8409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9317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00BE2C-DBAE-4B53-A681-C786EEE3CA7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19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975" indent="-2880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2269" indent="-2304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4778" indent="-2304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5686" indent="-2304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6594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7502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8409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9317" indent="-230454" defTabSz="460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66F1DA8-62B3-4F70-9EF7-24FBA1D745A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27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2075" indent="-172075">
              <a:buFontTx/>
              <a:buChar char="•"/>
            </a:pPr>
            <a:endParaRPr lang="en-US" altLang="en-US" dirty="0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659" indent="-2867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7168" indent="-2294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7629" indent="-2294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6496" indent="-2294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5363" indent="-229434" defTabSz="458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4231" indent="-229434" defTabSz="458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43098" indent="-229434" defTabSz="458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01965" indent="-229434" defTabSz="458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59EA7EF-4F79-4E41-8948-21979F454FE1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4821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138559" y="702151"/>
            <a:ext cx="4799961" cy="35188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335" tIns="46667" rIns="93335" bIns="46667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3610" y="4455636"/>
            <a:ext cx="5188218" cy="4225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765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99926-915C-47C8-9264-C15F0661ADD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2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4370B-AC26-49C5-A432-E92D7D3832F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7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138559" y="702151"/>
            <a:ext cx="4799961" cy="35188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335" tIns="46667" rIns="93335" bIns="46667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3610" y="4455636"/>
            <a:ext cx="5188218" cy="4225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161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4182" indent="-29391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5665" indent="-2351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5932" indent="-2351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6198" indent="-2351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6463" indent="-2351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6730" indent="-2351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6996" indent="-2351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7262" indent="-2351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1D16CD-6752-4429-B53E-38CAC6A006B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878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38559" y="702151"/>
            <a:ext cx="4799961" cy="35188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335" tIns="46667" rIns="93335" bIns="46667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3610" y="4455636"/>
            <a:ext cx="5188218" cy="4225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67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38559" y="702151"/>
            <a:ext cx="4799961" cy="35188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335" tIns="46667" rIns="93335" bIns="46667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3610" y="4455636"/>
            <a:ext cx="5188218" cy="4225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5590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38559" y="702151"/>
            <a:ext cx="4799961" cy="35188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335" tIns="46667" rIns="93335" bIns="46667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3610" y="4455636"/>
            <a:ext cx="5188218" cy="4225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464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138559" y="702151"/>
            <a:ext cx="4799961" cy="35188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335" tIns="46667" rIns="93335" bIns="46667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3610" y="4455636"/>
            <a:ext cx="5188218" cy="4225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20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138559" y="702151"/>
            <a:ext cx="4799961" cy="35188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335" tIns="46667" rIns="93335" bIns="46667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3610" y="4455636"/>
            <a:ext cx="5188218" cy="4225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983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9934" indent="-2884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744" indent="-23074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5242" indent="-23074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6740" indent="-23074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8237" indent="-230749" defTabSz="4614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9735" indent="-230749" defTabSz="4614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1233" indent="-230749" defTabSz="4614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2730" indent="-230749" defTabSz="4614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EAC07-1C0F-438D-A201-95B8EDDE4E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dirty="0" smtClean="0"/>
          </a:p>
        </p:txBody>
      </p:sp>
      <p:sp>
        <p:nvSpPr>
          <p:cNvPr id="18436" name="Notes Placeholder 4"/>
          <p:cNvSpPr>
            <a:spLocks noGrp="1"/>
          </p:cNvSpPr>
          <p:nvPr/>
        </p:nvSpPr>
        <p:spPr bwMode="auto">
          <a:xfrm>
            <a:off x="707708" y="4457906"/>
            <a:ext cx="5661660" cy="42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0" tIns="46150" rIns="92300" bIns="4615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67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39450" y="704829"/>
            <a:ext cx="4798180" cy="35176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5" tIns="46843" rIns="93685" bIns="46843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300" dirty="0">
              <a:latin typeface="Arial" charset="0"/>
              <a:ea typeface="MS PGothic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3931" y="4456378"/>
            <a:ext cx="5186009" cy="42225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496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38559" y="702151"/>
            <a:ext cx="4799961" cy="35188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335" tIns="46667" rIns="93335" bIns="46667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3610" y="4455636"/>
            <a:ext cx="5188218" cy="4225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97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845175"/>
            <a:ext cx="58277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47175" cy="5486400"/>
          </a:xfrm>
          <a:prstGeom prst="rect">
            <a:avLst/>
          </a:prstGeom>
          <a:solidFill>
            <a:srgbClr val="95C9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0190" y="2667000"/>
            <a:ext cx="8425545" cy="7048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/>
          </p:nvPr>
        </p:nvSpPr>
        <p:spPr>
          <a:xfrm>
            <a:off x="1650998" y="4790091"/>
            <a:ext cx="7021286" cy="59667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sz="3600">
                <a:latin typeface="Arial"/>
                <a:cs typeface="Arial"/>
              </a:defRPr>
            </a:lvl2pPr>
            <a:lvl3pPr algn="r">
              <a:defRPr sz="3600">
                <a:latin typeface="Arial"/>
                <a:cs typeface="Arial"/>
              </a:defRPr>
            </a:lvl3pPr>
            <a:lvl4pPr algn="r">
              <a:defRPr sz="3600">
                <a:latin typeface="Arial"/>
                <a:cs typeface="Arial"/>
              </a:defRPr>
            </a:lvl4pPr>
            <a:lvl5pPr algn="r"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004605"/>
            <a:ext cx="8229600" cy="738595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4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6329363"/>
            <a:ext cx="4495800" cy="538162"/>
          </a:xfrm>
          <a:prstGeom prst="rect">
            <a:avLst/>
          </a:prstGeom>
          <a:solidFill>
            <a:srgbClr val="95C9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5" name="Picture 3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6334125"/>
            <a:ext cx="42878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/>
          </p:cNvSpPr>
          <p:nvPr userDrawn="1"/>
        </p:nvSpPr>
        <p:spPr bwMode="auto">
          <a:xfrm>
            <a:off x="-14288" y="0"/>
            <a:ext cx="9167813" cy="322263"/>
          </a:xfrm>
          <a:prstGeom prst="rect">
            <a:avLst/>
          </a:prstGeom>
          <a:solidFill>
            <a:srgbClr val="95C9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  <a:prstGeom prst="rect">
            <a:avLst/>
          </a:prstGeom>
        </p:spPr>
        <p:txBody>
          <a:bodyPr/>
          <a:lstStyle>
            <a:lvl1pPr marL="230188" indent="-230188">
              <a:buSzPct val="80000"/>
              <a:defRPr sz="2400">
                <a:solidFill>
                  <a:srgbClr val="535353"/>
                </a:solidFill>
                <a:latin typeface="Arial"/>
                <a:cs typeface="Arial"/>
              </a:defRPr>
            </a:lvl1pPr>
            <a:lvl2pPr marL="404813" indent="-174625">
              <a:buSzPct val="75000"/>
              <a:buFont typeface="Arial"/>
              <a:buChar char="•"/>
              <a:defRPr sz="2000">
                <a:solidFill>
                  <a:srgbClr val="535353"/>
                </a:solidFill>
                <a:latin typeface="Arial"/>
                <a:cs typeface="Arial"/>
              </a:defRPr>
            </a:lvl2pPr>
            <a:lvl3pPr marL="623888" indent="-163513">
              <a:buSzPct val="80000"/>
              <a:defRPr sz="1600">
                <a:solidFill>
                  <a:srgbClr val="535353"/>
                </a:solidFill>
                <a:latin typeface="Arial"/>
                <a:cs typeface="Arial"/>
              </a:defRPr>
            </a:lvl3pPr>
            <a:lvl4pPr marL="854075" indent="-230188">
              <a:defRPr sz="1100">
                <a:solidFill>
                  <a:srgbClr val="535353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53535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rgbClr val="F2F2F2"/>
                </a:solidFill>
                <a:latin typeface="Arial" charset="0"/>
              </a:defRPr>
            </a:lvl1pPr>
          </a:lstStyle>
          <a:p>
            <a:fld id="{5BB08744-F600-FD43-B7B8-A41143BD3A4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7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 userDrawn="1"/>
        </p:nvSpPr>
        <p:spPr bwMode="auto">
          <a:xfrm>
            <a:off x="0" y="6329363"/>
            <a:ext cx="4495800" cy="538162"/>
          </a:xfrm>
          <a:prstGeom prst="rect">
            <a:avLst/>
          </a:prstGeom>
          <a:solidFill>
            <a:srgbClr val="95C9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Picture 3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6334125"/>
            <a:ext cx="42878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/>
          </p:cNvSpPr>
          <p:nvPr userDrawn="1"/>
        </p:nvSpPr>
        <p:spPr bwMode="auto">
          <a:xfrm>
            <a:off x="-14288" y="0"/>
            <a:ext cx="9167813" cy="322263"/>
          </a:xfrm>
          <a:prstGeom prst="rect">
            <a:avLst/>
          </a:prstGeom>
          <a:solidFill>
            <a:srgbClr val="95C9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rgbClr val="F2F2F2"/>
                </a:solidFill>
                <a:latin typeface="Arial" charset="0"/>
              </a:defRPr>
            </a:lvl1pPr>
          </a:lstStyle>
          <a:p>
            <a:fld id="{A51568E1-9EED-B543-9556-BB126349D6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7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SA-4C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65" y="6319453"/>
            <a:ext cx="4111335" cy="386147"/>
          </a:xfrm>
          <a:prstGeom prst="rect">
            <a:avLst/>
          </a:prstGeom>
        </p:spPr>
      </p:pic>
      <p:sp>
        <p:nvSpPr>
          <p:cNvPr id="18" name="Rectangle 1"/>
          <p:cNvSpPr>
            <a:spLocks/>
          </p:cNvSpPr>
          <p:nvPr/>
        </p:nvSpPr>
        <p:spPr bwMode="auto">
          <a:xfrm>
            <a:off x="1650998" y="6172200"/>
            <a:ext cx="2844802" cy="699604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" name="Rectangle 1"/>
          <p:cNvSpPr>
            <a:spLocks/>
          </p:cNvSpPr>
          <p:nvPr/>
        </p:nvSpPr>
        <p:spPr bwMode="auto">
          <a:xfrm>
            <a:off x="838200" y="6173668"/>
            <a:ext cx="838200" cy="699604"/>
          </a:xfrm>
          <a:prstGeom prst="rect">
            <a:avLst/>
          </a:prstGeom>
          <a:solidFill>
            <a:srgbClr val="1D81AA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0" name="Rectangle 1"/>
          <p:cNvSpPr>
            <a:spLocks/>
          </p:cNvSpPr>
          <p:nvPr/>
        </p:nvSpPr>
        <p:spPr bwMode="auto">
          <a:xfrm>
            <a:off x="-14597" y="6173668"/>
            <a:ext cx="863938" cy="6996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             </a:t>
            </a:r>
          </a:p>
        </p:txBody>
      </p:sp>
      <p:sp>
        <p:nvSpPr>
          <p:cNvPr id="21" name="Rectangle 1"/>
          <p:cNvSpPr>
            <a:spLocks/>
          </p:cNvSpPr>
          <p:nvPr/>
        </p:nvSpPr>
        <p:spPr bwMode="auto">
          <a:xfrm>
            <a:off x="5638800" y="-1160"/>
            <a:ext cx="1848172" cy="457400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2" name="Rectangle 1"/>
          <p:cNvSpPr>
            <a:spLocks/>
          </p:cNvSpPr>
          <p:nvPr/>
        </p:nvSpPr>
        <p:spPr bwMode="auto">
          <a:xfrm>
            <a:off x="7460257" y="-200"/>
            <a:ext cx="838200" cy="457400"/>
          </a:xfrm>
          <a:prstGeom prst="rect">
            <a:avLst/>
          </a:prstGeom>
          <a:solidFill>
            <a:srgbClr val="1D81AA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3" name="Rectangle 1"/>
          <p:cNvSpPr>
            <a:spLocks/>
          </p:cNvSpPr>
          <p:nvPr/>
        </p:nvSpPr>
        <p:spPr bwMode="auto">
          <a:xfrm>
            <a:off x="8289187" y="-200"/>
            <a:ext cx="863938" cy="457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          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457200" cy="365125"/>
          </a:xfrm>
        </p:spPr>
        <p:txBody>
          <a:bodyPr/>
          <a:lstStyle>
            <a:lvl1pPr algn="l">
              <a:defRPr sz="100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fld id="{E16186D5-BF06-45C8-9F2B-B789B0FCB6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00300" y="3048000"/>
            <a:ext cx="4343400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rgbClr val="208FBC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3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965BB98-393D-C840-83D9-BB3D986EE19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1" r:id="rId2"/>
    <p:sldLayoutId id="2147484433" r:id="rId3"/>
    <p:sldLayoutId id="2147484440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" y="2971800"/>
            <a:ext cx="8458200" cy="127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Jeff Baker, Federal Student Aid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U.S. Department of Education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April 2015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610600" cy="10429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/>
              <a:t>F</a:t>
            </a:r>
            <a:r>
              <a:rPr lang="en-US" sz="6000" dirty="0" smtClean="0"/>
              <a:t>ederal Update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172" name="Title 3"/>
          <p:cNvSpPr txBox="1">
            <a:spLocks/>
          </p:cNvSpPr>
          <p:nvPr/>
        </p:nvSpPr>
        <p:spPr bwMode="auto">
          <a:xfrm>
            <a:off x="152400" y="304800"/>
            <a:ext cx="3352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4800" dirty="0">
              <a:solidFill>
                <a:srgbClr val="F2F2F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143000"/>
            <a:ext cx="888492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SzPct val="10000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1200" dirty="0" smtClean="0">
              <a:solidFill>
                <a:schemeClr val="tx1"/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11200" dirty="0" smtClean="0">
                <a:solidFill>
                  <a:schemeClr val="tx1"/>
                </a:solidFill>
              </a:rPr>
              <a:t>PLUS Loans (Parent and Grad Student) –</a:t>
            </a:r>
          </a:p>
          <a:p>
            <a:pPr marL="234950" lvl="1" indent="0">
              <a:buSzPct val="100000"/>
              <a:buNone/>
              <a:defRPr/>
            </a:pPr>
            <a:endParaRPr lang="en-US" sz="11200" dirty="0" smtClean="0">
              <a:solidFill>
                <a:schemeClr val="tx1"/>
              </a:solidFill>
            </a:endParaRPr>
          </a:p>
          <a:p>
            <a:pPr marL="457200" lvl="1" indent="-222250">
              <a:buSzPct val="100000"/>
              <a:buFont typeface="Wingdings" pitchFamily="2" charset="2"/>
              <a:buChar char="§"/>
              <a:defRPr/>
            </a:pPr>
            <a:r>
              <a:rPr lang="en-US" sz="11200" dirty="0" smtClean="0">
                <a:solidFill>
                  <a:schemeClr val="tx1"/>
                </a:solidFill>
                <a:cs typeface="Arial" pitchFamily="34" charset="0"/>
              </a:rPr>
              <a:t>4.292 </a:t>
            </a:r>
            <a:r>
              <a:rPr lang="en-US" sz="11200" dirty="0">
                <a:solidFill>
                  <a:schemeClr val="tx1"/>
                </a:solidFill>
                <a:cs typeface="Arial" pitchFamily="34" charset="0"/>
              </a:rPr>
              <a:t>percent for loans first disbursed </a:t>
            </a:r>
            <a:r>
              <a:rPr lang="en-US" sz="11200" dirty="0">
                <a:solidFill>
                  <a:schemeClr val="tx1"/>
                </a:solidFill>
              </a:rPr>
              <a:t>on or after October  1, 2014 and before October 1, </a:t>
            </a:r>
            <a:r>
              <a:rPr lang="en-US" sz="11200" dirty="0" smtClean="0">
                <a:solidFill>
                  <a:schemeClr val="tx1"/>
                </a:solidFill>
              </a:rPr>
              <a:t>2015</a:t>
            </a:r>
          </a:p>
          <a:p>
            <a:pPr marL="457200" lvl="1" indent="-222250">
              <a:buSzPct val="100000"/>
              <a:buFont typeface="Wingdings" pitchFamily="2" charset="2"/>
              <a:buChar char="§"/>
              <a:defRPr/>
            </a:pPr>
            <a:endParaRPr lang="en-US" sz="11200" dirty="0">
              <a:solidFill>
                <a:schemeClr val="tx1"/>
              </a:solidFill>
            </a:endParaRPr>
          </a:p>
          <a:p>
            <a:pPr marL="457200" lvl="1" indent="-222250">
              <a:buSzPct val="100000"/>
              <a:buFont typeface="Wingdings" pitchFamily="2" charset="2"/>
              <a:buChar char="§"/>
              <a:defRPr/>
            </a:pPr>
            <a:r>
              <a:rPr lang="en-US" sz="11200" dirty="0" smtClean="0">
                <a:solidFill>
                  <a:schemeClr val="tx1"/>
                </a:solidFill>
                <a:cs typeface="Arial" pitchFamily="34" charset="0"/>
              </a:rPr>
              <a:t>4.272 </a:t>
            </a:r>
            <a:r>
              <a:rPr lang="en-US" sz="11200" dirty="0">
                <a:solidFill>
                  <a:schemeClr val="tx1"/>
                </a:solidFill>
                <a:cs typeface="Arial" pitchFamily="34" charset="0"/>
              </a:rPr>
              <a:t>percent for loans first disbursed </a:t>
            </a:r>
            <a:r>
              <a:rPr lang="en-US" sz="11200" dirty="0">
                <a:solidFill>
                  <a:schemeClr val="tx1"/>
                </a:solidFill>
              </a:rPr>
              <a:t>on or after October  1, </a:t>
            </a:r>
            <a:r>
              <a:rPr lang="en-US" sz="11200" dirty="0" smtClean="0">
                <a:solidFill>
                  <a:schemeClr val="tx1"/>
                </a:solidFill>
              </a:rPr>
              <a:t>2015 </a:t>
            </a:r>
            <a:r>
              <a:rPr lang="en-US" sz="11200" dirty="0">
                <a:solidFill>
                  <a:schemeClr val="tx1"/>
                </a:solidFill>
              </a:rPr>
              <a:t>and before October 1, </a:t>
            </a:r>
            <a:r>
              <a:rPr lang="en-US" sz="11200" dirty="0" smtClean="0">
                <a:solidFill>
                  <a:schemeClr val="tx1"/>
                </a:solidFill>
              </a:rPr>
              <a:t>2016</a:t>
            </a:r>
            <a:endParaRPr lang="en-US" sz="11200" dirty="0">
              <a:solidFill>
                <a:schemeClr val="tx1"/>
              </a:solidFill>
            </a:endParaRPr>
          </a:p>
          <a:p>
            <a:pPr marL="457200" lvl="1" indent="-222250">
              <a:buSzPct val="100000"/>
              <a:buFont typeface="Wingdings" pitchFamily="2" charset="2"/>
              <a:buChar char="§"/>
              <a:defRPr/>
            </a:pPr>
            <a:endParaRPr lang="en-US" sz="11200" dirty="0" smtClean="0">
              <a:solidFill>
                <a:schemeClr val="tx1"/>
              </a:solidFill>
            </a:endParaRPr>
          </a:p>
          <a:p>
            <a:pPr marL="234950" lvl="1" indent="0">
              <a:buSzPct val="100000"/>
              <a:buNone/>
              <a:defRPr/>
            </a:pPr>
            <a:endParaRPr lang="en-US" sz="11200" dirty="0" smtClean="0">
              <a:solidFill>
                <a:schemeClr val="tx1"/>
              </a:solidFill>
            </a:endParaRPr>
          </a:p>
          <a:p>
            <a:pPr marL="457200" lvl="1" indent="-222250">
              <a:buSzPct val="100000"/>
              <a:buFont typeface="Wingdings" pitchFamily="2" charset="2"/>
              <a:buChar char="§"/>
              <a:defRPr/>
            </a:pPr>
            <a:endParaRPr lang="en-US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200" dirty="0">
              <a:solidFill>
                <a:schemeClr val="tx1"/>
              </a:solidFill>
            </a:endParaRPr>
          </a:p>
        </p:txBody>
      </p:sp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73389B-DFA4-4DD8-8D20-962C4DE96966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Sequestration – Direct Loan Fees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7250" y="685800"/>
            <a:ext cx="7696200" cy="54102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34CCD6-83C5-4540-8DE2-DAF0C6E0B7E9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38363"/>
            <a:ext cx="9144000" cy="1756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 Rates</a:t>
            </a:r>
            <a:r>
              <a:rPr lang="en-GB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663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174171" y="1257300"/>
            <a:ext cx="8759825" cy="4830763"/>
          </a:xfrm>
          <a:prstGeom prst="rect">
            <a:avLst/>
          </a:prstGeom>
        </p:spPr>
        <p:txBody>
          <a:bodyPr/>
          <a:lstStyle/>
          <a:p>
            <a:pPr marL="747713" lvl="1" indent="-347663">
              <a:buFont typeface="Wingdings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fixed rates based on 10 Year T-Bill, plus add-on.</a:t>
            </a:r>
          </a:p>
          <a:p>
            <a:pPr marL="747713" lvl="1" indent="-347663">
              <a:buFont typeface="Wingdings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Applies to loans first disbursed between July 1 and June 30.</a:t>
            </a:r>
          </a:p>
          <a:p>
            <a:pPr marL="747713" lvl="1" indent="-347663">
              <a:buFont typeface="Wingdings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Rate applies for the life of the loan.</a:t>
            </a:r>
          </a:p>
          <a:p>
            <a:pPr marL="747713" lvl="1" indent="-347663">
              <a:buFont typeface="Wingdings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Add-ons and caps–</a:t>
            </a:r>
          </a:p>
          <a:p>
            <a:pPr marL="1147763" lvl="2" indent="-347663">
              <a:buFont typeface="Wingdings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Undergraduate Sub and Unsub: 2.05/8.25%</a:t>
            </a:r>
          </a:p>
          <a:p>
            <a:pPr marL="1147763" lvl="2" indent="-347663">
              <a:buFont typeface="Wingdings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Unsub: 3.60/9.5%</a:t>
            </a:r>
          </a:p>
          <a:p>
            <a:pPr marL="1147763" lvl="2" indent="-347663">
              <a:buFont typeface="Wingdings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PLUS Loans:  4.60/10.5  </a:t>
            </a:r>
          </a:p>
          <a:p>
            <a:pPr marL="747713" lvl="1" indent="-347663">
              <a:buFont typeface="Wingdings" pitchFamily="2" charset="2"/>
              <a:buChar char="§"/>
            </a:pPr>
            <a:endParaRPr lang="en-US" altLang="en-US" dirty="0" smtClean="0"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endParaRPr lang="en-US" altLang="en-US" sz="2800" dirty="0" smtClean="0"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endParaRPr lang="en-US" altLang="en-US" sz="2800" dirty="0" smtClean="0">
              <a:cs typeface="Arial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>
          <a:xfrm>
            <a:off x="152400" y="609600"/>
            <a:ext cx="9144000" cy="647700"/>
          </a:xfrm>
          <a:prstGeom prst="rect">
            <a:avLst/>
          </a:prstGeo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 Rates</a:t>
            </a:r>
          </a:p>
        </p:txBody>
      </p:sp>
      <p:sp>
        <p:nvSpPr>
          <p:cNvPr id="28676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6E9224F-02D5-4EDF-890B-E558F55349D6}" type="slidenum">
              <a:rPr lang="en-US" altLang="en-US" sz="1400">
                <a:solidFill>
                  <a:schemeClr val="bg1"/>
                </a:solidFill>
                <a:cs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01486"/>
            <a:ext cx="8991600" cy="4786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5138" lvl="1" indent="-233363">
              <a:buFont typeface="Wingdings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 - Sub and Unsub</a:t>
            </a:r>
          </a:p>
          <a:p>
            <a:pPr marL="682625" lvl="3" indent="-217488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4.66% compared to 2013-2014 rate of 3.86%.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22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– Unsubsidized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  <a:p>
            <a:pPr marL="692150" lvl="3" indent="-234950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6.21%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compared to 2013-2014 rate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5.41%.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2250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Loans (parent and grad/professional)</a:t>
            </a:r>
          </a:p>
          <a:p>
            <a:pPr marL="692150" lvl="2" indent="-234950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7.21%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compared to 2013-2014 rate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6.41%.</a:t>
            </a:r>
          </a:p>
          <a:p>
            <a:pPr marL="457200" lvl="2" indent="0">
              <a:buNone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lvl="1" indent="-234950">
              <a:buFont typeface="Wingdings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2015-2016 rates determined in May.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 lvl="2" indent="-234950">
              <a:buFont typeface="Wingdings" pitchFamily="2" charset="2"/>
              <a:buChar char="§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FontTx/>
              <a:buNone/>
              <a:defRPr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618" y="228600"/>
            <a:ext cx="9144000" cy="647700"/>
          </a:xfrm>
          <a:prstGeom prst="rect">
            <a:avLst/>
          </a:prstGeo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2014-2015 Interest Rates</a:t>
            </a:r>
          </a:p>
        </p:txBody>
      </p:sp>
      <p:sp>
        <p:nvSpPr>
          <p:cNvPr id="30724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0216695-ABEA-4DA7-828A-EED27F06C962}" type="slidenum">
              <a:rPr lang="en-US" altLang="en-US" sz="1400">
                <a:solidFill>
                  <a:schemeClr val="bg1"/>
                </a:solidFill>
                <a:cs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696913"/>
            <a:ext cx="7696200" cy="54102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D6673E-4E48-470F-B839-3C127AE9C413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52600"/>
            <a:ext cx="9144000" cy="1756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dirty="0" smtClean="0"/>
              <a:t>Perkins Loan Program</a:t>
            </a:r>
            <a:br>
              <a:rPr lang="en-GB" altLang="en-US" sz="6000" dirty="0" smtClean="0"/>
            </a:br>
            <a:r>
              <a:rPr lang="en-GB" altLang="en-US" sz="4800" dirty="0" smtClean="0"/>
              <a:t>(DCL GEN-15-3)</a:t>
            </a:r>
          </a:p>
        </p:txBody>
      </p:sp>
      <p:sp>
        <p:nvSpPr>
          <p:cNvPr id="65542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2914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01486"/>
            <a:ext cx="8991600" cy="4786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5138" lvl="1" indent="-233363">
              <a:buFont typeface="Wingdings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Dear Colleague Letter GEN-15-03</a:t>
            </a:r>
          </a:p>
          <a:p>
            <a:pPr marL="465138" lvl="1" indent="-233363">
              <a:buFont typeface="Wingdings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Absent congressional action the program ends on September 30,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3" indent="-217488">
              <a:buFont typeface="Wingdings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chools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not make Federal Perkins Loans to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borrowers after September 30,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  <a:p>
            <a:pPr marL="682625" lvl="3" indent="-217488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prior to October 1, 2015, a school makes the first disbursement of a Federal Perkins Loan to a student for the 2015-2016 award year, the school may make any remaining disbursements of that 2015-2016 loan after September 30, 2015. </a:t>
            </a:r>
          </a:p>
          <a:p>
            <a:pPr marL="400050" lvl="1" indent="0">
              <a:buFontTx/>
              <a:buNone/>
              <a:defRPr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618" y="353786"/>
            <a:ext cx="9144000" cy="647700"/>
          </a:xfrm>
          <a:prstGeom prst="rect">
            <a:avLst/>
          </a:prstGeo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Perkins Loan Program</a:t>
            </a:r>
          </a:p>
        </p:txBody>
      </p:sp>
      <p:sp>
        <p:nvSpPr>
          <p:cNvPr id="30724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0216695-ABEA-4DA7-828A-EED27F06C962}" type="slidenum">
              <a:rPr lang="en-US" altLang="en-US" sz="1400">
                <a:solidFill>
                  <a:schemeClr val="bg1"/>
                </a:solidFill>
                <a:cs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01486"/>
            <a:ext cx="8991600" cy="4786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5138" lvl="1" indent="-233363"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arrow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“grandfathering”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</a:t>
            </a:r>
          </a:p>
          <a:p>
            <a:pPr marL="865188" lvl="2" indent="-233363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schools to make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Perkins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Loans to certain students for up to five additional years (through September 30, 2020) to enable students who received loans for award years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continue or complete courses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study.</a:t>
            </a:r>
          </a:p>
          <a:p>
            <a:pPr marL="865188" lvl="2" indent="-233363">
              <a:buFont typeface="Wingdings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Loans can be made only if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of the following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conditions are met:</a:t>
            </a:r>
          </a:p>
          <a:p>
            <a:pPr marL="400050" lvl="1" indent="0">
              <a:buFontTx/>
              <a:buNone/>
              <a:defRPr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618" y="353786"/>
            <a:ext cx="9144000" cy="647700"/>
          </a:xfrm>
          <a:prstGeom prst="rect">
            <a:avLst/>
          </a:prstGeo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Perkins Loan Program</a:t>
            </a:r>
          </a:p>
        </p:txBody>
      </p:sp>
      <p:sp>
        <p:nvSpPr>
          <p:cNvPr id="30724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0216695-ABEA-4DA7-828A-EED27F06C962}" type="slidenum">
              <a:rPr lang="en-US" altLang="en-US" sz="1400">
                <a:solidFill>
                  <a:schemeClr val="bg1"/>
                </a:solidFill>
                <a:cs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01486"/>
            <a:ext cx="8991600" cy="4786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5138" lvl="1" indent="-233363">
              <a:buFont typeface="Wingdings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made at least one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disbursement to the student on or before June 30,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lvl="1" indent="-233363">
              <a:buFont typeface="Wingdings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is enrolled at the same institution where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Perkins Loan disbursement was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received.</a:t>
            </a:r>
          </a:p>
          <a:p>
            <a:pPr marL="465138" lvl="1" indent="-233363">
              <a:buFont typeface="Wingdings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is enrolled in the same academic program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(same CIP Code)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the student received his or her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Perkins Loan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disbursement.</a:t>
            </a:r>
          </a:p>
          <a:p>
            <a:pPr marL="465138" lvl="1" indent="-233363">
              <a:buFont typeface="Wingdings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Loan used to meet unmet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 been awarded all Direct Subsidized Loan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the student is eligible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618" y="353786"/>
            <a:ext cx="9144000" cy="647700"/>
          </a:xfrm>
          <a:prstGeom prst="rect">
            <a:avLst/>
          </a:prstGeo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Perkins Loan Program</a:t>
            </a:r>
          </a:p>
        </p:txBody>
      </p:sp>
      <p:sp>
        <p:nvSpPr>
          <p:cNvPr id="30724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0216695-ABEA-4DA7-828A-EED27F06C962}" type="slidenum">
              <a:rPr lang="en-US" altLang="en-US" sz="1400">
                <a:solidFill>
                  <a:schemeClr val="bg1"/>
                </a:solidFill>
                <a:cs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696913"/>
            <a:ext cx="7696200" cy="54102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D6673E-4E48-470F-B839-3C127AE9C413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0325"/>
            <a:ext cx="9144000" cy="1017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dirty="0" smtClean="0"/>
              <a:t>FSA ID – PIN Replacement</a:t>
            </a:r>
          </a:p>
        </p:txBody>
      </p:sp>
      <p:sp>
        <p:nvSpPr>
          <p:cNvPr id="65542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020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0375" y="414338"/>
            <a:ext cx="8553450" cy="6477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Introducing the FSA ID</a:t>
            </a:r>
            <a:endParaRPr lang="en-US" sz="3600" dirty="0"/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 bwMode="auto">
          <a:xfrm>
            <a:off x="609600" y="1981200"/>
            <a:ext cx="4495800" cy="3840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FSA is adopting the best practice of using a username and password instead of personal information</a:t>
            </a:r>
          </a:p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The FSA ID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1400" dirty="0" smtClean="0">
                <a:latin typeface="Arial" charset="0"/>
                <a:cs typeface="Arial" charset="0"/>
              </a:rPr>
              <a:t>Requires users to enter less information (2 fields instead of 4)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1400" dirty="0" smtClean="0">
                <a:latin typeface="Arial" charset="0"/>
                <a:cs typeface="Arial" charset="0"/>
              </a:rPr>
              <a:t>Provides more secure access to user’s information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1400" dirty="0" smtClean="0">
                <a:latin typeface="Arial" charset="0"/>
                <a:cs typeface="Arial" charset="0"/>
              </a:rPr>
              <a:t>Links to PIN information during registration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1400" dirty="0" smtClean="0">
                <a:latin typeface="Arial" charset="0"/>
                <a:cs typeface="Arial" charset="0"/>
              </a:rPr>
              <a:t>Allows users to update personal information such as last name changes without applying for a new FSA ID (Lifetime ID)</a:t>
            </a:r>
          </a:p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The FSA ID (Username and Password) will replace PIN for </a:t>
            </a:r>
            <a:r>
              <a:rPr lang="en-US" altLang="en-US" sz="1800" b="1" dirty="0" smtClean="0">
                <a:latin typeface="Arial" charset="0"/>
                <a:cs typeface="Arial" charset="0"/>
              </a:rPr>
              <a:t>students, parents, and borrowers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accessing FSA systems starting in late Spring 2015.</a:t>
            </a:r>
          </a:p>
          <a:p>
            <a:pPr eaLnBrk="1" hangingPunct="1"/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6038850" y="20574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New FSA ID login</a:t>
            </a: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/>
          <a:srcRect t="21202"/>
          <a:stretch>
            <a:fillRect/>
          </a:stretch>
        </p:blipFill>
        <p:spPr bwMode="auto">
          <a:xfrm>
            <a:off x="5519738" y="4911725"/>
            <a:ext cx="3090862" cy="9556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5562600" y="42672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Old PIN login on Studentloans.gov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1143000"/>
            <a:ext cx="8001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The FSA </a:t>
            </a:r>
            <a:r>
              <a:rPr lang="en-US" sz="2400" dirty="0"/>
              <a:t>ID </a:t>
            </a:r>
            <a:r>
              <a:rPr lang="en-US" sz="2400" dirty="0" smtClean="0"/>
              <a:t>will modernize </a:t>
            </a:r>
            <a:r>
              <a:rPr lang="en-US" sz="2400" dirty="0"/>
              <a:t>access for </a:t>
            </a:r>
            <a:r>
              <a:rPr lang="en-US" sz="2400" dirty="0" smtClean="0"/>
              <a:t>students, parents, and borrowers to FSA systems</a:t>
            </a:r>
            <a:endParaRPr lang="en-US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108AEE-E0BD-4533-8596-79A219B8C30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2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10570" r="10286"/>
          <a:stretch>
            <a:fillRect/>
          </a:stretch>
        </p:blipFill>
        <p:spPr bwMode="auto">
          <a:xfrm>
            <a:off x="5867400" y="2438400"/>
            <a:ext cx="2368550" cy="1689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3600" y="685800"/>
            <a:ext cx="7696200" cy="54102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CA5C87-736D-464A-9E57-6D15C8788269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38363"/>
            <a:ext cx="9144000" cy="28645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ATB and Career Pathway</a:t>
            </a:r>
            <a:br>
              <a:rPr lang="en-GB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Programs </a:t>
            </a:r>
            <a:r>
              <a:rPr lang="en-GB" altLang="en-US" sz="6000" dirty="0" smtClean="0"/>
              <a:t/>
            </a:r>
            <a:br>
              <a:rPr lang="en-GB" altLang="en-US" sz="6000" dirty="0" smtClean="0"/>
            </a:br>
            <a:endParaRPr lang="en-GB" altLang="en-US" sz="6000" dirty="0" smtClean="0"/>
          </a:p>
        </p:txBody>
      </p:sp>
      <p:sp>
        <p:nvSpPr>
          <p:cNvPr id="31750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81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852488"/>
            <a:ext cx="53879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2113" y="1660525"/>
            <a:ext cx="8305800" cy="19411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Update</a:t>
            </a:r>
          </a:p>
        </p:txBody>
      </p:sp>
      <p:sp>
        <p:nvSpPr>
          <p:cNvPr id="11268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400" dirty="0">
              <a:latin typeface="Arial" charset="0"/>
              <a:ea typeface="MS PGothic" pitchFamily="34" charset="-128"/>
            </a:endParaRP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9A4E25-54DC-43F1-998E-D17EEB80A886}" type="slidenum">
              <a:rPr lang="en-US" altLang="en-US" smtClean="0">
                <a:solidFill>
                  <a:srgbClr val="F2F2F2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dirty="0" smtClean="0">
              <a:solidFill>
                <a:srgbClr val="F2F2F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29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60375" y="414338"/>
            <a:ext cx="855345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Violence Against Women Act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158931" y="1219200"/>
            <a:ext cx="8839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99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Requires institutions to: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Maintain statistics on dating violence, domestic violence, sexual assault, and stalking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Provide, and describe in annual security reports, prevention and awareness campaigns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Provide a prompt, fair, and impartial disciplinary proceeding, and provides for requirements governing that proceeding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Provide information and support services to victims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612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-8709" y="304800"/>
            <a:ext cx="899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Program Integrity and Improvement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29200"/>
          </a:xfrm>
        </p:spPr>
        <p:txBody>
          <a:bodyPr/>
          <a:lstStyle/>
          <a:p>
            <a:pPr lvl="1">
              <a:buSzPct val="100000"/>
              <a:buFont typeface="Wingdings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Issues Negotiated:</a:t>
            </a:r>
          </a:p>
          <a:p>
            <a:pPr lvl="2">
              <a:buSzPct val="100000"/>
              <a:buFont typeface="Wingdings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Cash management</a:t>
            </a:r>
          </a:p>
          <a:p>
            <a:pPr lvl="2">
              <a:buSzPct val="100000"/>
              <a:buFont typeface="Wingdings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State authorization of distance education programs</a:t>
            </a:r>
          </a:p>
          <a:p>
            <a:pPr lvl="2">
              <a:buSzPct val="100000"/>
              <a:buFont typeface="Wingdings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State authorization of foreign locations of domestic institutions </a:t>
            </a:r>
          </a:p>
          <a:p>
            <a:pPr lvl="2">
              <a:buSzPct val="100000"/>
              <a:buFont typeface="Wingdings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Repeat </a:t>
            </a:r>
            <a:r>
              <a:rPr lang="en-US" altLang="en-US" sz="2800" dirty="0">
                <a:solidFill>
                  <a:schemeClr val="tx1"/>
                </a:solidFill>
              </a:rPr>
              <a:t>coursework</a:t>
            </a:r>
          </a:p>
          <a:p>
            <a:pPr lvl="2">
              <a:buSzPct val="100000"/>
              <a:buFont typeface="Wingdings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Clock-to-credit hour </a:t>
            </a:r>
            <a:r>
              <a:rPr lang="en-US" altLang="en-US" sz="2800" dirty="0" smtClean="0">
                <a:solidFill>
                  <a:schemeClr val="tx1"/>
                </a:solidFill>
              </a:rPr>
              <a:t>conversion</a:t>
            </a:r>
          </a:p>
          <a:p>
            <a:pPr lvl="2">
              <a:buSzPct val="100000"/>
              <a:buFont typeface="Wingdings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Definition of PLUS adverse credit history</a:t>
            </a:r>
          </a:p>
          <a:p>
            <a:pPr marL="460375" lvl="2" indent="0">
              <a:buNone/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altLang="en-US" sz="2800" dirty="0" smtClean="0"/>
          </a:p>
          <a:p>
            <a:pPr lvl="2">
              <a:buFont typeface="Wingdings" pitchFamily="2" charset="2"/>
              <a:buChar char="§"/>
              <a:defRPr/>
            </a:pPr>
            <a:endParaRPr lang="en-US" altLang="en-US" sz="2800" dirty="0" smtClean="0"/>
          </a:p>
          <a:p>
            <a:pPr marL="914400" lvl="2" indent="0">
              <a:buFontTx/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latin typeface="Times New Roman" pitchFamily="18" charset="0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39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-8709" y="304800"/>
            <a:ext cx="899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Program Integrity and Improvement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029200"/>
          </a:xfrm>
        </p:spPr>
        <p:txBody>
          <a:bodyPr/>
          <a:lstStyle/>
          <a:p>
            <a:pPr lvl="1">
              <a:buSzPct val="100000"/>
              <a:buFont typeface="Wingdings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 Four negotiations: Feb. 19 - 21, March 26 - 28, April 23 – 25, May 19 – 20, 2014</a:t>
            </a:r>
          </a:p>
          <a:p>
            <a:pPr lvl="1">
              <a:buSzPct val="100000"/>
              <a:buFont typeface="Wingdings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 Final regulations on PLUS adverse credit published</a:t>
            </a:r>
          </a:p>
          <a:p>
            <a:pPr lvl="1">
              <a:buSzPct val="100000"/>
              <a:buFont typeface="Wingdings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C</a:t>
            </a:r>
            <a:r>
              <a:rPr lang="en-US" altLang="en-US" sz="2800" dirty="0" smtClean="0">
                <a:solidFill>
                  <a:schemeClr val="tx1"/>
                </a:solidFill>
              </a:rPr>
              <a:t>ontinuing to work on remaining issues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endParaRPr lang="en-US" altLang="en-US" sz="2800" dirty="0" smtClean="0"/>
          </a:p>
          <a:p>
            <a:pPr lvl="2">
              <a:buFont typeface="Wingdings" pitchFamily="2" charset="2"/>
              <a:buChar char="§"/>
              <a:defRPr/>
            </a:pPr>
            <a:endParaRPr lang="en-US" altLang="en-US" sz="2800" dirty="0" smtClean="0"/>
          </a:p>
          <a:p>
            <a:pPr marL="914400" lvl="2" indent="0">
              <a:buFontTx/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latin typeface="Times New Roman" pitchFamily="18" charset="0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58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32657" y="495300"/>
            <a:ext cx="845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PLUS Loan Adverse Credit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xfrm>
            <a:off x="288471" y="1219200"/>
            <a:ext cx="88392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Definition of PLUS Loan adverse credit history </a:t>
            </a:r>
          </a:p>
          <a:p>
            <a:pPr lvl="2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NPRM published on August 8, 2014</a:t>
            </a:r>
          </a:p>
          <a:p>
            <a:pPr lvl="2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Final rule published October 23, 2014</a:t>
            </a:r>
          </a:p>
          <a:p>
            <a:pPr lvl="2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Applies to both Parent PLUS and Grad PLUS</a:t>
            </a:r>
          </a:p>
          <a:p>
            <a:pPr lvl="2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Early implementation on March 29, 2015</a:t>
            </a:r>
          </a:p>
          <a:p>
            <a:pPr lvl="2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See IFAP for implementation 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w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ebinar</a:t>
            </a:r>
          </a:p>
          <a:p>
            <a:pPr marL="460375" lvl="2" indent="0">
              <a:lnSpc>
                <a:spcPct val="150000"/>
              </a:lnSpc>
              <a:buSzPct val="100000"/>
              <a:buNone/>
            </a:pPr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latin typeface="Times New Roman" pitchFamily="18" charset="0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690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609600" y="332014"/>
            <a:ext cx="81534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PLUS Loan Adverse Credit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1066800"/>
            <a:ext cx="88392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 adverse credit if total outstanding balance is not greater than $2,085 for debts that are: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90 or more days delinquent;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Placed in collections;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Charged off (written off)</a:t>
            </a:r>
          </a:p>
          <a:p>
            <a:pPr marL="457200" lvl="1" indent="-227013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Borrowers who are eligible because of extenuating circumstances or endorser must complete Department provided counseling before loan can be disbursed.</a:t>
            </a:r>
          </a:p>
          <a:p>
            <a:pPr marL="457200" lvl="1" indent="-227013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Other PLUS Loan borrowers may take counseling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latin typeface="Times New Roman" pitchFamily="18" charset="0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959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60375" y="414338"/>
            <a:ext cx="855345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Pay As You Earn Expansion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029200"/>
          </a:xfrm>
        </p:spPr>
        <p:txBody>
          <a:bodyPr/>
          <a:lstStyle/>
          <a:p>
            <a:pPr lvl="1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 Federal Register Notice published Sept. 3, 2014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 We propose to develop regulations that:</a:t>
            </a:r>
          </a:p>
          <a:p>
            <a:pPr marL="457200" lvl="1" indent="0">
              <a:buSzPct val="100000"/>
              <a:buNone/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914400" lvl="1" indent="-45720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Allow more students the opportunity to cap their monthly student loan payments at 10% and have balance forgiven after 20 years.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914400" lvl="1" indent="-45720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Target the new PAYE option to borrowers who would otherwise struggle to repay their student loans.</a:t>
            </a:r>
          </a:p>
          <a:p>
            <a:pPr marL="914400" indent="-457200">
              <a:buFont typeface="Wingdings" panose="05000000000000000000" pitchFamily="2" charset="2"/>
              <a:buChar char="§"/>
              <a:defRPr/>
            </a:pPr>
            <a:endParaRPr lang="en-US" altLang="en-US" dirty="0" smtClean="0"/>
          </a:p>
          <a:p>
            <a:pPr marL="1200150" lvl="1" indent="-342900">
              <a:buFont typeface="Wingdings" panose="05000000000000000000" pitchFamily="2" charset="2"/>
              <a:buChar char="§"/>
              <a:defRPr/>
            </a:pPr>
            <a:endParaRPr lang="en-US" altLang="en-US" sz="2400" dirty="0" smtClean="0"/>
          </a:p>
          <a:p>
            <a:pPr marL="857250" lvl="1" indent="0">
              <a:buFontTx/>
              <a:buNone/>
              <a:defRPr/>
            </a:pPr>
            <a:endParaRPr lang="en-US" altLang="en-US" sz="2400" dirty="0" smtClean="0"/>
          </a:p>
          <a:p>
            <a:pPr marL="457200" lvl="1" indent="0">
              <a:buFontTx/>
              <a:buNone/>
              <a:defRPr/>
            </a:pPr>
            <a:endParaRPr lang="en-US" altLang="en-US" sz="2400" dirty="0" smtClean="0"/>
          </a:p>
          <a:p>
            <a:pPr marL="457200" lvl="1" indent="0"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latin typeface="Times New Roman" pitchFamily="18" charset="0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250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60375" y="414338"/>
            <a:ext cx="855345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Pay As You Earn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43000"/>
            <a:ext cx="8458200" cy="4953000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Expansion of PAYE Repayment plan</a:t>
            </a:r>
          </a:p>
          <a:p>
            <a:pPr marL="457200" lvl="1" indent="-45720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Two public hearings held earlier this year in Washington, </a:t>
            </a:r>
            <a:r>
              <a:rPr lang="en-US" altLang="en-US" sz="2800" dirty="0" smtClean="0">
                <a:solidFill>
                  <a:schemeClr val="tx1"/>
                </a:solidFill>
              </a:rPr>
              <a:t>DC </a:t>
            </a:r>
            <a:r>
              <a:rPr lang="en-US" altLang="en-US" sz="2800" dirty="0">
                <a:solidFill>
                  <a:schemeClr val="tx1"/>
                </a:solidFill>
              </a:rPr>
              <a:t>and Anaheim, CA </a:t>
            </a:r>
          </a:p>
          <a:p>
            <a:pP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Negotiating sessions began in February  </a:t>
            </a:r>
          </a:p>
          <a:p>
            <a:pPr marL="1314450" lvl="1" indent="-457200">
              <a:buSzPct val="99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Three sessions </a:t>
            </a:r>
          </a:p>
          <a:p>
            <a:pPr marL="1314450" lvl="1" indent="-45720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Approximately 3 days each</a:t>
            </a:r>
          </a:p>
          <a:p>
            <a:pPr marL="1314450" lvl="1" indent="-45720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 At roughly monthly intervals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latin typeface="Times New Roman" pitchFamily="18" charset="0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636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5387" y="990600"/>
            <a:ext cx="7696200" cy="54102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7D8277-3902-469B-8C30-848A7B616756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20912"/>
            <a:ext cx="9144000" cy="1017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dirty="0" smtClean="0"/>
              <a:t>Gainful Employment</a:t>
            </a:r>
          </a:p>
        </p:txBody>
      </p:sp>
      <p:sp>
        <p:nvSpPr>
          <p:cNvPr id="48134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038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568E1-9EED-B543-9556-BB126349D63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20890" y="609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HEA provides that to be Title IV eligible an educational program must be offered by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05000"/>
            <a:ext cx="350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5875">
              <a:spcBef>
                <a:spcPct val="200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public or non-profit postsecondary educational institution and leads to a degree; 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5" y="4295775"/>
            <a:ext cx="40671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15875">
              <a:spcBef>
                <a:spcPct val="200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Any institution and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prepare students for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gainful employment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 recognized occupation”.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800" dirty="0">
              <a:latin typeface="+mn-lt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43474" y="1871165"/>
            <a:ext cx="3971925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25454" y="2428309"/>
            <a:ext cx="441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8975" lvl="2" indent="-688975">
              <a:buFont typeface="Wingdings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Generally, all non-degree programs must lead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gainful employment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5690" y="4298671"/>
            <a:ext cx="441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8975" lvl="2" indent="-688975">
              <a:buFont typeface="Wingdings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Generally, all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must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gainful employment</a:t>
            </a:r>
          </a:p>
        </p:txBody>
      </p:sp>
    </p:spTree>
    <p:extLst>
      <p:ext uri="{BB962C8B-B14F-4D97-AF65-F5344CB8AC3E}">
        <p14:creationId xmlns:p14="http://schemas.microsoft.com/office/powerpoint/2010/main" val="20757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7DDE25-B87B-4E77-BE0B-C5AE181802AB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57200"/>
            <a:ext cx="8839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ATB and Career Pathway Programs</a:t>
            </a:r>
          </a:p>
          <a:p>
            <a:pPr algn="ctr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(Consolidated and Further Continuing Appropriations Act, 2015)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Establishes Ability-to-Benefit alternatives for students without a high school diploma, or equivalent (or home schooled) who are enrolled in an eligible “Career Pathway” “Program”.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ATB –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Pass an ED approved ATB test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State Process (none have ever been submitted)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six credit hours (or equivalent)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Beginning July 1, 2015, reduced Pell Grant payment schedule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cs typeface="Arial" pitchFamily="34" charset="0"/>
            </a:endParaRPr>
          </a:p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4338"/>
            <a:ext cx="9296400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Which Programs are GE </a:t>
            </a:r>
            <a:r>
              <a:rPr lang="en-US" sz="3600" dirty="0" smtClean="0"/>
              <a:t>Programs</a:t>
            </a:r>
            <a:endParaRPr lang="en-US" sz="36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At public institutions and not-for-profit institutions, all non-degree programs are GE Programs except for 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Programs of at least two years in length that are designed to be fully transferable to a bachelor’s degree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Preparatory coursework necessary for enrollment in an eligible program (loan only)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98E489B-44D6-4446-9AF3-BFA9F7936713}" type="slidenum">
              <a:rPr lang="en-US" altLang="en-US" smtClean="0">
                <a:solidFill>
                  <a:srgbClr val="F2F2F2"/>
                </a:solidFill>
                <a:latin typeface="Arial" charset="0"/>
              </a:rPr>
              <a:pPr eaLnBrk="1" hangingPunct="1"/>
              <a:t>30</a:t>
            </a:fld>
            <a:endParaRPr lang="en-US" altLang="en-US" dirty="0" smtClean="0">
              <a:solidFill>
                <a:srgbClr val="F2F2F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4338"/>
            <a:ext cx="9372600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950" dirty="0" smtClean="0"/>
              <a:t>Which Programs are GE Programs</a:t>
            </a:r>
            <a:endParaRPr lang="en-US" sz="395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At proprietary institutions, all programs are GE Programs except for 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Preparatory coursework necessary for enrollment  in an eligible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Bachelor’s degree programs in liberal arts offered since January 2009 that are offered by a proprietary institution that has been regionally accredited since October 2007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CE43EB9-46B3-4875-82FA-B3408301F0AF}" type="slidenum">
              <a:rPr lang="en-US" altLang="en-US" smtClean="0">
                <a:solidFill>
                  <a:srgbClr val="F2F2F2"/>
                </a:solidFill>
                <a:latin typeface="Arial" charset="0"/>
              </a:rPr>
              <a:pPr eaLnBrk="1" hangingPunct="1"/>
              <a:t>31</a:t>
            </a:fld>
            <a:endParaRPr lang="en-US" altLang="en-US" dirty="0" smtClean="0">
              <a:solidFill>
                <a:srgbClr val="F2F2F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14338"/>
            <a:ext cx="8553450" cy="647700"/>
          </a:xfrm>
        </p:spPr>
        <p:txBody>
          <a:bodyPr/>
          <a:lstStyle/>
          <a:p>
            <a:pPr>
              <a:defRPr/>
            </a:pPr>
            <a:r>
              <a:rPr lang="en-US" altLang="en-US" sz="3600" dirty="0" smtClean="0">
                <a:latin typeface="Arial" charset="0"/>
                <a:ea typeface="ＭＳ Ｐゴシック" pitchFamily="-106" charset="-128"/>
                <a:cs typeface="Arial" charset="0"/>
              </a:rPr>
              <a:t>GE Reporting </a:t>
            </a:r>
            <a:endParaRPr lang="en-US" sz="3600" dirty="0">
              <a:ea typeface="ＭＳ Ｐゴシック" pitchFamily="-106" charset="-128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219200"/>
            <a:ext cx="84582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GE reporting began last week (voluntary)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Report all Title IV Students by July 31, 2015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Report 2008 – 2009 through 2013 – 2014 award years. 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Programs with Medical and Dental Residencies report  2007 – 2008 through 2013 – 2014 award years.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Report following award years by October.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Data 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submitted in 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2011 will not be available to reuse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2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55563" indent="0">
              <a:buFont typeface="Arial" charset="0"/>
              <a:buNone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38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0610DBE-8487-476B-B138-3840FEDEDF91}" type="slidenum">
              <a:rPr lang="en-US" altLang="en-US" smtClean="0">
                <a:solidFill>
                  <a:srgbClr val="F2F2F2"/>
                </a:solidFill>
                <a:latin typeface="Arial" charset="0"/>
              </a:rPr>
              <a:pPr eaLnBrk="1" hangingPunct="1"/>
              <a:t>32</a:t>
            </a:fld>
            <a:endParaRPr lang="en-US" altLang="en-US" dirty="0" smtClean="0">
              <a:solidFill>
                <a:srgbClr val="F2F2F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dirty="0" smtClean="0">
                <a:latin typeface="Arial" charset="0"/>
                <a:ea typeface="ＭＳ Ｐゴシック" pitchFamily="-106" charset="-128"/>
                <a:cs typeface="Arial" charset="0"/>
              </a:rPr>
              <a:t>GE Data - Students to Include </a:t>
            </a:r>
            <a:endParaRPr lang="en-US" sz="3600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517071" y="11430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All Title IV students enrolled in the GE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 student enrolled in more than one GE Program must be reported separately for each program.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 student who ‘stopped out’ and re-entered the same GE Program during the </a:t>
            </a:r>
            <a:r>
              <a:rPr lang="en-US" altLang="en-US" sz="2800" i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same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award year must be reported separately for each enrollment.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 student who was enrolled in the same GE Program during </a:t>
            </a:r>
            <a:r>
              <a:rPr lang="en-US" altLang="en-US" sz="2800" i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multiple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award years must be reported separately for each award year.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CDB75B9-5630-499C-81E0-7A16B3807ED7}" type="slidenum">
              <a:rPr lang="en-US" altLang="en-US" smtClean="0">
                <a:solidFill>
                  <a:srgbClr val="F2F2F2"/>
                </a:solidFill>
                <a:latin typeface="Arial" charset="0"/>
              </a:rPr>
              <a:pPr eaLnBrk="1" hangingPunct="1"/>
              <a:t>33</a:t>
            </a:fld>
            <a:endParaRPr lang="en-US" altLang="en-US" dirty="0" smtClean="0">
              <a:solidFill>
                <a:srgbClr val="F2F2F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696913"/>
            <a:ext cx="7696200" cy="54102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D6673E-4E48-470F-B839-3C127AE9C413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4834" y="2220656"/>
            <a:ext cx="9144000" cy="11101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600" dirty="0" smtClean="0"/>
              <a:t>Verification</a:t>
            </a:r>
          </a:p>
        </p:txBody>
      </p:sp>
      <p:sp>
        <p:nvSpPr>
          <p:cNvPr id="65542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939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14338"/>
            <a:ext cx="8553450" cy="6477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Verification – Policy</a:t>
            </a:r>
            <a:endParaRPr lang="en-US" sz="36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533400" y="1295400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For </a:t>
            </a:r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2012-13 </a:t>
            </a:r>
            <a:r>
              <a:rPr lang="en-US" sz="2800" dirty="0">
                <a:solidFill>
                  <a:schemeClr val="tx1"/>
                </a:solidFill>
              </a:rPr>
              <a:t>award year </a:t>
            </a:r>
            <a:r>
              <a:rPr lang="en-US" sz="2800" dirty="0" smtClean="0">
                <a:solidFill>
                  <a:schemeClr val="tx1"/>
                </a:solidFill>
              </a:rPr>
              <a:t>retained </a:t>
            </a:r>
            <a:r>
              <a:rPr lang="en-US" sz="2800" dirty="0">
                <a:solidFill>
                  <a:schemeClr val="tx1"/>
                </a:solidFill>
              </a:rPr>
              <a:t>the long-standing five items and added SNAP and child support paid, if reported on the </a:t>
            </a:r>
            <a:r>
              <a:rPr lang="en-US" sz="2800" dirty="0" smtClean="0">
                <a:solidFill>
                  <a:schemeClr val="tx1"/>
                </a:solidFill>
              </a:rPr>
              <a:t>ISIR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For the </a:t>
            </a:r>
            <a:r>
              <a:rPr lang="en-US" sz="2800" dirty="0" smtClean="0">
                <a:solidFill>
                  <a:schemeClr val="tx1"/>
                </a:solidFill>
              </a:rPr>
              <a:t>2013-14 </a:t>
            </a:r>
            <a:r>
              <a:rPr lang="en-US" sz="2800" dirty="0">
                <a:solidFill>
                  <a:schemeClr val="tx1"/>
                </a:solidFill>
              </a:rPr>
              <a:t>award year </a:t>
            </a:r>
            <a:r>
              <a:rPr lang="en-US" sz="2800" dirty="0" smtClean="0">
                <a:solidFill>
                  <a:schemeClr val="tx1"/>
                </a:solidFill>
              </a:rPr>
              <a:t>introduced </a:t>
            </a:r>
            <a:r>
              <a:rPr lang="en-US" sz="2800" dirty="0">
                <a:solidFill>
                  <a:schemeClr val="tx1"/>
                </a:solidFill>
              </a:rPr>
              <a:t>the concept of verification groups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Added high school completion and identity/statement of educational purpose as verification </a:t>
            </a:r>
            <a:r>
              <a:rPr lang="en-US" sz="2800" dirty="0" smtClean="0">
                <a:solidFill>
                  <a:schemeClr val="tx1"/>
                </a:solidFill>
              </a:rPr>
              <a:t>items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66DEB-02FB-461F-806A-66D2F13B49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14338"/>
            <a:ext cx="8553450" cy="6477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Verification</a:t>
            </a:r>
            <a:r>
              <a:rPr lang="en-US" sz="3600" dirty="0"/>
              <a:t> – </a:t>
            </a:r>
            <a:r>
              <a:rPr lang="en-US" sz="3600" dirty="0" smtClean="0"/>
              <a:t>Policy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For the </a:t>
            </a:r>
            <a:r>
              <a:rPr lang="en-US" sz="2800" dirty="0" smtClean="0">
                <a:solidFill>
                  <a:schemeClr val="tx1"/>
                </a:solidFill>
              </a:rPr>
              <a:t>2014-15 </a:t>
            </a:r>
            <a:r>
              <a:rPr lang="en-US" sz="2800" dirty="0">
                <a:solidFill>
                  <a:schemeClr val="tx1"/>
                </a:solidFill>
              </a:rPr>
              <a:t>award year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Eliminated SNAP (V2) as a separate verification group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Added household resources group (V6)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Added other untaxed income and benefits as a verification item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For the 2015-16 award year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No changes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C7ADB-16EE-4EE5-A5D6-382205B7A61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696913"/>
            <a:ext cx="7696200" cy="54102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D6673E-4E48-470F-B839-3C127AE9C413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4834" y="2220656"/>
            <a:ext cx="9144000" cy="19411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dirty="0" smtClean="0"/>
              <a:t>Unusual Enrollment History (UEH)</a:t>
            </a:r>
          </a:p>
        </p:txBody>
      </p:sp>
      <p:sp>
        <p:nvSpPr>
          <p:cNvPr id="65542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888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6863BC4-1397-4384-9AC4-D864CC517D2C}" type="slidenum">
              <a:rPr lang="en-US" altLang="en-US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dirty="0" smtClean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3048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UEH – 2015-2016 Changes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228600" y="990600"/>
            <a:ext cx="8763000" cy="67056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Will include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Direct Loans in addition to Pell Grants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significant increase in numbers expected to be selected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Will look back four years –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2011-2012, 2012-2013, 2013-2014, and 2014-15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Addresses one-year drop-outs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No significant increase in numbers expected to be selected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32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MCj043441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06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096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B2CBB905-DE29-4DD2-8F4F-00A0955A626D}" type="slidenum">
              <a:rPr lang="en-US" altLang="en-US" sz="1400" smtClean="0">
                <a:latin typeface="Arial" charset="0"/>
                <a:ea typeface="MS PGothic" pitchFamily="34" charset="-128"/>
              </a:rPr>
              <a:pPr algn="r" eaLnBrk="1" hangingPunct="1"/>
              <a:t>39</a:t>
            </a:fld>
            <a:endParaRPr lang="en-US" altLang="en-US" sz="1400" dirty="0" smtClean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227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7DDE25-B87B-4E77-BE0B-C5AE181802AB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8991600" cy="101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ATB and Career Pathway Programs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Career Pathway Program: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Concurrently enrolls students in “connected adult education” and an eligible Title IV academic program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counseling and supportive services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“structured course sequences”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opportunities for acceleration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Organized to meet the needs of adults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Aligned with the education and skill needs of the regional economy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in collaboration with business, workforce development, and economic development.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/>
          </a:p>
          <a:p>
            <a:pPr>
              <a:defRPr/>
            </a:pPr>
            <a:endParaRPr lang="en-US" sz="3200" dirty="0"/>
          </a:p>
          <a:p>
            <a:pPr lvl="1">
              <a:defRPr/>
            </a:pPr>
            <a:endParaRPr lang="en-US" dirty="0"/>
          </a:p>
          <a:p>
            <a:pPr marL="1371600" lvl="2" indent="-457200">
              <a:buFont typeface="Wingdings" pitchFamily="2" charset="2"/>
              <a:buChar char="§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§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cs typeface="Arial" pitchFamily="34" charset="0"/>
            </a:endParaRPr>
          </a:p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3600" y="685800"/>
            <a:ext cx="7696200" cy="54102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CA5C87-736D-464A-9E57-6D15C8788269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81649"/>
            <a:ext cx="9144000" cy="34185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2015-2016 Pell Grant Payment Schedules</a:t>
            </a:r>
            <a:r>
              <a:rPr lang="en-GB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(DCL GEN-15-2)</a:t>
            </a:r>
            <a:r>
              <a:rPr lang="en-GB" altLang="en-US" sz="4800" dirty="0" smtClean="0"/>
              <a:t/>
            </a:r>
            <a:br>
              <a:rPr lang="en-GB" altLang="en-US" sz="4800" dirty="0" smtClean="0"/>
            </a:br>
            <a:endParaRPr lang="en-GB" altLang="en-US" sz="4800" dirty="0" smtClean="0"/>
          </a:p>
        </p:txBody>
      </p:sp>
      <p:sp>
        <p:nvSpPr>
          <p:cNvPr id="31750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636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7DDE25-B87B-4E77-BE0B-C5AE181802AB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8610600" cy="89870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2015-2016 Pell Grant Payment Schedules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Scheduled Award of $5,775:  Increase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$45 from the $5,730 maximum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award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the 2014-2015 Award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Pell Grant eligible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2015-2016 will be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5198.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award amount is $588 not $577 because of mid-points in all cells of the schedules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/>
          </a:p>
          <a:p>
            <a:pPr>
              <a:defRPr/>
            </a:pPr>
            <a:endParaRPr lang="en-US" sz="3200" dirty="0"/>
          </a:p>
          <a:p>
            <a:pPr lvl="1">
              <a:defRPr/>
            </a:pPr>
            <a:endParaRPr lang="en-US" dirty="0"/>
          </a:p>
          <a:p>
            <a:pPr marL="1371600" lvl="2" indent="-457200">
              <a:buFont typeface="Wingdings" pitchFamily="2" charset="2"/>
              <a:buChar char="§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§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cs typeface="Arial" pitchFamily="34" charset="0"/>
            </a:endParaRPr>
          </a:p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3600" y="685800"/>
            <a:ext cx="7696200" cy="54102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CA5C87-736D-464A-9E57-6D15C8788269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38363"/>
            <a:ext cx="9144000" cy="19411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Sequestration</a:t>
            </a:r>
            <a:r>
              <a:rPr lang="en-GB" altLang="en-US" sz="6000" dirty="0" smtClean="0"/>
              <a:t/>
            </a:r>
            <a:br>
              <a:rPr lang="en-GB" altLang="en-US" sz="6000" dirty="0" smtClean="0"/>
            </a:br>
            <a:endParaRPr lang="en-GB" altLang="en-US" sz="6000" dirty="0" smtClean="0"/>
          </a:p>
        </p:txBody>
      </p:sp>
      <p:sp>
        <p:nvSpPr>
          <p:cNvPr id="31750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861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7DDE25-B87B-4E77-BE0B-C5AE181802AB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770" y="381000"/>
            <a:ext cx="8610600" cy="97257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Sequestration - Grants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TEACH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Grant awards reduced by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7.3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for FY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2015 (first disbursed between October 1, 2014 and September 30, 2015).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Iraq-Afghanistan Service Grant awards reduced by 7.3% for FY 2015 (first disbursed between October 1, 2014 and September 30, 2015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Revised percentages for awards first disbursed on or after October 1, 2015 were published last  week.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/>
          </a:p>
          <a:p>
            <a:pPr>
              <a:defRPr/>
            </a:pPr>
            <a:endParaRPr lang="en-US" sz="3200" dirty="0"/>
          </a:p>
          <a:p>
            <a:pPr lvl="1">
              <a:defRPr/>
            </a:pPr>
            <a:endParaRPr lang="en-US" dirty="0"/>
          </a:p>
          <a:p>
            <a:pPr marL="1371600" lvl="2" indent="-457200">
              <a:buFont typeface="Wingdings" pitchFamily="2" charset="2"/>
              <a:buChar char="§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§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cs typeface="Arial" pitchFamily="34" charset="0"/>
            </a:endParaRPr>
          </a:p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143000"/>
            <a:ext cx="888492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SzPct val="10000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11200" dirty="0" smtClean="0">
                <a:solidFill>
                  <a:schemeClr val="tx1"/>
                </a:solidFill>
              </a:rPr>
              <a:t>Subsidized Loans and Unsubsidized Loans –</a:t>
            </a:r>
          </a:p>
          <a:p>
            <a:pPr marL="457200" lvl="1" indent="-222250">
              <a:buSzPct val="100000"/>
              <a:buFont typeface="Wingdings" pitchFamily="2" charset="2"/>
              <a:buChar char="§"/>
              <a:defRPr/>
            </a:pPr>
            <a:endParaRPr lang="en-US" sz="112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-222250">
              <a:buSzPct val="100000"/>
              <a:buFont typeface="Wingdings" pitchFamily="2" charset="2"/>
              <a:buChar char="§"/>
              <a:defRPr/>
            </a:pPr>
            <a:r>
              <a:rPr lang="en-US" sz="11200" dirty="0" smtClean="0">
                <a:solidFill>
                  <a:schemeClr val="tx1"/>
                </a:solidFill>
                <a:cs typeface="Arial" pitchFamily="34" charset="0"/>
              </a:rPr>
              <a:t>1.073 percent for loans first disbursed </a:t>
            </a:r>
            <a:r>
              <a:rPr lang="en-US" sz="11200" dirty="0" smtClean="0">
                <a:solidFill>
                  <a:schemeClr val="tx1"/>
                </a:solidFill>
              </a:rPr>
              <a:t>on or after October  1, 2014 and before October 1, 2015.</a:t>
            </a:r>
          </a:p>
          <a:p>
            <a:pPr marL="457200" lvl="1" indent="-222250">
              <a:buSzPct val="100000"/>
              <a:buFont typeface="Wingdings" pitchFamily="2" charset="2"/>
              <a:buChar char="§"/>
              <a:defRPr/>
            </a:pPr>
            <a:endParaRPr lang="en-US" sz="112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-222250">
              <a:buSzPct val="100000"/>
              <a:buFont typeface="Wingdings" pitchFamily="2" charset="2"/>
              <a:buChar char="§"/>
              <a:defRPr/>
            </a:pPr>
            <a:r>
              <a:rPr lang="en-US" sz="11200" dirty="0" smtClean="0">
                <a:solidFill>
                  <a:schemeClr val="tx1"/>
                </a:solidFill>
                <a:cs typeface="Arial" pitchFamily="34" charset="0"/>
              </a:rPr>
              <a:t>1.068 </a:t>
            </a:r>
            <a:r>
              <a:rPr lang="en-US" sz="11200" dirty="0">
                <a:solidFill>
                  <a:schemeClr val="tx1"/>
                </a:solidFill>
                <a:cs typeface="Arial" pitchFamily="34" charset="0"/>
              </a:rPr>
              <a:t>percent for loans first disbursed </a:t>
            </a:r>
            <a:r>
              <a:rPr lang="en-US" sz="11200" dirty="0">
                <a:solidFill>
                  <a:schemeClr val="tx1"/>
                </a:solidFill>
              </a:rPr>
              <a:t>on or after October  1, </a:t>
            </a:r>
            <a:r>
              <a:rPr lang="en-US" sz="11200" dirty="0" smtClean="0">
                <a:solidFill>
                  <a:schemeClr val="tx1"/>
                </a:solidFill>
              </a:rPr>
              <a:t>2015 </a:t>
            </a:r>
            <a:r>
              <a:rPr lang="en-US" sz="11200" dirty="0">
                <a:solidFill>
                  <a:schemeClr val="tx1"/>
                </a:solidFill>
              </a:rPr>
              <a:t>and before October 1, </a:t>
            </a:r>
            <a:r>
              <a:rPr lang="en-US" sz="11200" dirty="0" smtClean="0">
                <a:solidFill>
                  <a:schemeClr val="tx1"/>
                </a:solidFill>
              </a:rPr>
              <a:t>2016.</a:t>
            </a:r>
            <a:endParaRPr lang="en-US" sz="11200" dirty="0">
              <a:solidFill>
                <a:schemeClr val="tx1"/>
              </a:solidFill>
            </a:endParaRPr>
          </a:p>
          <a:p>
            <a:pPr marL="457200" lvl="1" indent="-222250">
              <a:buSzPct val="100000"/>
              <a:buFont typeface="Wingdings" pitchFamily="2" charset="2"/>
              <a:buChar char="§"/>
              <a:defRPr/>
            </a:pPr>
            <a:endParaRPr lang="en-US" sz="11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1200" dirty="0" smtClean="0">
              <a:solidFill>
                <a:schemeClr val="tx1"/>
              </a:solidFill>
            </a:endParaRPr>
          </a:p>
          <a:p>
            <a:pPr marL="457200" lvl="1" indent="-222250">
              <a:buSzPct val="100000"/>
              <a:buFont typeface="Wingdings" pitchFamily="2" charset="2"/>
              <a:buChar char="§"/>
              <a:defRPr/>
            </a:pPr>
            <a:endParaRPr lang="en-US" sz="11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1200" dirty="0">
              <a:solidFill>
                <a:schemeClr val="tx1"/>
              </a:solidFill>
            </a:endParaRPr>
          </a:p>
        </p:txBody>
      </p:sp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73389B-DFA4-4DD8-8D20-962C4DE96966}" type="slidenum">
              <a:rPr lang="en-US" altLang="en-US" sz="1400" smtClean="0">
                <a:solidFill>
                  <a:srgbClr val="F2F2F2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 smtClean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Sequestration – Direct Loan Fees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D63EE5034904FBE124CE4C93FC8B0" ma:contentTypeVersion="0" ma:contentTypeDescription="Create a new document." ma:contentTypeScope="" ma:versionID="3f4cfbe723a6cbfb77b4f5b96168ebe0">
  <xsd:schema xmlns:xsd="http://www.w3.org/2001/XMLSchema" xmlns:xs="http://www.w3.org/2001/XMLSchema" xmlns:p="http://schemas.microsoft.com/office/2006/metadata/properties" xmlns:ns2="8f29d4d0-5528-4115-a002-02e36f812ef4" targetNamespace="http://schemas.microsoft.com/office/2006/metadata/properties" ma:root="true" ma:fieldsID="e77b9b358753b7aa374985d1d03930aa" ns2:_="">
    <xsd:import namespace="8f29d4d0-5528-4115-a002-02e36f812e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9d4d0-5528-4115-a002-02e36f812e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B797C5-6472-47A1-A4BC-E000D76D9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9d4d0-5528-4115-a002-02e36f812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BA5B24-600F-41EC-B646-0A85BFECDA4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7FA2237-5B85-489A-9B25-C4B8DF2B58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1754</Words>
  <Application>Microsoft Office PowerPoint</Application>
  <PresentationFormat>On-screen Show (4:3)</PresentationFormat>
  <Paragraphs>284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Office Theme</vt:lpstr>
      <vt:lpstr>Federal Update </vt:lpstr>
      <vt:lpstr>ATB and Career Pathway  Programs  </vt:lpstr>
      <vt:lpstr>PowerPoint Presentation</vt:lpstr>
      <vt:lpstr>PowerPoint Presentation</vt:lpstr>
      <vt:lpstr>2015-2016 Pell Grant Payment Schedules (DCL GEN-15-2) </vt:lpstr>
      <vt:lpstr>PowerPoint Presentation</vt:lpstr>
      <vt:lpstr>Sequestration </vt:lpstr>
      <vt:lpstr>PowerPoint Presentation</vt:lpstr>
      <vt:lpstr>Sequestration – Direct Loan Fees </vt:lpstr>
      <vt:lpstr>Sequestration – Direct Loan Fees </vt:lpstr>
      <vt:lpstr>Interest Rates </vt:lpstr>
      <vt:lpstr>Interest Rates</vt:lpstr>
      <vt:lpstr>2014-2015 Interest Rates</vt:lpstr>
      <vt:lpstr>Perkins Loan Program (DCL GEN-15-3)</vt:lpstr>
      <vt:lpstr>Perkins Loan Program</vt:lpstr>
      <vt:lpstr>Perkins Loan Program</vt:lpstr>
      <vt:lpstr>Perkins Loan Program</vt:lpstr>
      <vt:lpstr>FSA ID – PIN Replacement</vt:lpstr>
      <vt:lpstr>Introducing the FSA ID</vt:lpstr>
      <vt:lpstr> Regulatory Update</vt:lpstr>
      <vt:lpstr>Violence Against Women Act</vt:lpstr>
      <vt:lpstr>Program Integrity and Improvement</vt:lpstr>
      <vt:lpstr>Program Integrity and Improvement</vt:lpstr>
      <vt:lpstr>PLUS Loan Adverse Credit</vt:lpstr>
      <vt:lpstr>PLUS Loan Adverse Credit</vt:lpstr>
      <vt:lpstr>Pay As You Earn Expansion</vt:lpstr>
      <vt:lpstr>Pay As You Earn Expansion</vt:lpstr>
      <vt:lpstr>Gainful Employment</vt:lpstr>
      <vt:lpstr>PowerPoint Presentation</vt:lpstr>
      <vt:lpstr>Which Programs are GE Programs</vt:lpstr>
      <vt:lpstr>Which Programs are GE Programs</vt:lpstr>
      <vt:lpstr>GE Reporting </vt:lpstr>
      <vt:lpstr>GE Data - Students to Include </vt:lpstr>
      <vt:lpstr>Verification</vt:lpstr>
      <vt:lpstr>Verification – Policy</vt:lpstr>
      <vt:lpstr>Verification – Policy</vt:lpstr>
      <vt:lpstr>Unusual Enrollment History (UEH)</vt:lpstr>
      <vt:lpstr>UEH – 2015-2016 Changes</vt:lpstr>
      <vt:lpstr>PowerPoint Presentation</vt:lpstr>
    </vt:vector>
  </TitlesOfParts>
  <Company>C-E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ce</dc:creator>
  <cp:lastModifiedBy>Melecki, Thomas G</cp:lastModifiedBy>
  <cp:revision>857</cp:revision>
  <cp:lastPrinted>2015-03-16T17:36:51Z</cp:lastPrinted>
  <dcterms:created xsi:type="dcterms:W3CDTF">2012-06-11T19:08:42Z</dcterms:created>
  <dcterms:modified xsi:type="dcterms:W3CDTF">2015-04-29T16:59:03Z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0x010100337D63EE5034904FBE124CE4C93FC8B0</vt:lpwstr>
  </property>
  <property fmtid="{D5CDD505-2E9C-101B-9397-08002B2CF9AE}" pid="3" name="_dlc_DocIdItemGuid">
    <vt:lpwstr>8f810f7d-8a11-484d-ad7f-0aeb8d6ca03d</vt:lpwstr>
  </property>
  <property fmtid="{D5CDD505-2E9C-101B-9397-08002B2CF9AE}" pid="4" name="_dlc_DocId">
    <vt:lpwstr>ZQHRFS737ZVJ-391-3</vt:lpwstr>
  </property>
  <property fmtid="{D5CDD505-2E9C-101B-9397-08002B2CF9AE}" pid="5" name="_dlc_DocIdUrl">
    <vt:lpwstr>https://fsa.share.ed.gov/as/comm/_layouts/DocIdRedir.aspx?ID=ZQHRFS737ZVJ-391-3, ZQHRFS737ZVJ-391-3</vt:lpwstr>
  </property>
</Properties>
</file>